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6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8D62"/>
    <a:srgbClr val="426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319" autoAdjust="0"/>
  </p:normalViewPr>
  <p:slideViewPr>
    <p:cSldViewPr snapToGrid="0">
      <p:cViewPr varScale="1">
        <p:scale>
          <a:sx n="54" d="100"/>
          <a:sy n="54" d="100"/>
        </p:scale>
        <p:origin x="11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572A7-DDF8-4DE2-BD3A-65E3D99F5665}" type="datetimeFigureOut">
              <a:rPr lang="es-ES" smtClean="0"/>
              <a:t>16/09/2018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79249-AC6F-43C5-A725-1179AA7A92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06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Trafico ilegal de especies  ya están muertos hay que cesar la demanda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79249-AC6F-43C5-A725-1179AA7A920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6148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</a:t>
            </a:r>
            <a:r>
              <a:rPr lang="es-ES" baseline="0" dirty="0" smtClean="0"/>
              <a:t> detección actual  es muy lenta actualmente proceso manual </a:t>
            </a:r>
            <a:r>
              <a:rPr lang="es-ES" dirty="0" smtClean="0"/>
              <a:t>15 paginas</a:t>
            </a:r>
            <a:r>
              <a:rPr lang="es-ES" baseline="0" dirty="0" smtClean="0"/>
              <a:t> para encontrar un anuncio</a:t>
            </a:r>
          </a:p>
          <a:p>
            <a:r>
              <a:rPr lang="es-ES" baseline="0" dirty="0" smtClean="0"/>
              <a:t>El trafico va a una velocidad y a un volumen mucho más elevado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79249-AC6F-43C5-A725-1179AA7A920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9382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79249-AC6F-43C5-A725-1179AA7A920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28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79249-AC6F-43C5-A725-1179AA7A920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549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6715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70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47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6032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393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424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47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660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7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85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6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59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8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0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649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25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14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web/index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dirty="0" err="1" smtClean="0"/>
              <a:t>Poach</a:t>
            </a:r>
            <a:r>
              <a:rPr lang="ca-ES" dirty="0" smtClean="0"/>
              <a:t>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poachers</a:t>
            </a:r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a-ES" dirty="0" err="1" smtClean="0"/>
              <a:t>ZooHackathon</a:t>
            </a:r>
            <a:r>
              <a:rPr lang="ca-ES" dirty="0" smtClean="0"/>
              <a:t> 2018 Madrid</a:t>
            </a:r>
            <a:endParaRPr lang="ca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6" r="25622" b="51965"/>
          <a:stretch/>
        </p:blipFill>
        <p:spPr>
          <a:xfrm rot="20930166">
            <a:off x="1358764" y="3414668"/>
            <a:ext cx="5272559" cy="315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 rot="20562127">
            <a:off x="1184111" y="1106227"/>
            <a:ext cx="5385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</a:rPr>
              <a:t>HERRAMIENTA</a:t>
            </a:r>
            <a:endParaRPr lang="es-E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 rot="1145595">
            <a:off x="5907375" y="1120684"/>
            <a:ext cx="5361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</a:t>
            </a:r>
            <a:r>
              <a:rPr lang="es-ES" sz="3600" dirty="0" smtClean="0"/>
              <a:t>UTOMATIZACIÓN</a:t>
            </a:r>
            <a:endParaRPr lang="es-ES" sz="3600" dirty="0"/>
          </a:p>
        </p:txBody>
      </p:sp>
      <p:sp>
        <p:nvSpPr>
          <p:cNvPr id="7" name="CuadroTexto 6"/>
          <p:cNvSpPr txBox="1"/>
          <p:nvPr/>
        </p:nvSpPr>
        <p:spPr>
          <a:xfrm>
            <a:off x="3268291" y="1829497"/>
            <a:ext cx="5361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accent1">
                    <a:lumMod val="75000"/>
                  </a:schemeClr>
                </a:solidFill>
              </a:rPr>
              <a:t>VELOCIDAD</a:t>
            </a:r>
            <a:endParaRPr lang="es-E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1126867">
            <a:off x="1537338" y="2810109"/>
            <a:ext cx="5361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/>
              <a:t>FILTRADO</a:t>
            </a:r>
            <a:endParaRPr lang="es-ES" sz="3200" dirty="0"/>
          </a:p>
        </p:txBody>
      </p:sp>
      <p:sp>
        <p:nvSpPr>
          <p:cNvPr id="9" name="CuadroTexto 8"/>
          <p:cNvSpPr txBox="1"/>
          <p:nvPr/>
        </p:nvSpPr>
        <p:spPr>
          <a:xfrm rot="20607297">
            <a:off x="4993135" y="3029843"/>
            <a:ext cx="5361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TRAZABILIDAD</a:t>
            </a:r>
            <a:endParaRPr lang="es-ES" sz="4000" dirty="0"/>
          </a:p>
        </p:txBody>
      </p:sp>
      <p:sp>
        <p:nvSpPr>
          <p:cNvPr id="10" name="CuadroTexto 9"/>
          <p:cNvSpPr txBox="1"/>
          <p:nvPr/>
        </p:nvSpPr>
        <p:spPr>
          <a:xfrm rot="1177675">
            <a:off x="-780255" y="3651262"/>
            <a:ext cx="8876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smtClean="0">
                <a:solidFill>
                  <a:schemeClr val="accent6">
                    <a:lumMod val="50000"/>
                  </a:schemeClr>
                </a:solidFill>
              </a:rPr>
              <a:t>RECONOCIMIENTO</a:t>
            </a:r>
            <a:r>
              <a:rPr lang="es-ES" sz="3600" dirty="0" smtClean="0"/>
              <a:t> </a:t>
            </a:r>
            <a:r>
              <a:rPr lang="es-ES" sz="3600" dirty="0" smtClean="0">
                <a:solidFill>
                  <a:schemeClr val="accent6">
                    <a:lumMod val="50000"/>
                  </a:schemeClr>
                </a:solidFill>
              </a:rPr>
              <a:t>DE</a:t>
            </a:r>
            <a:r>
              <a:rPr lang="es-ES" sz="3600" dirty="0" smtClean="0"/>
              <a:t> </a:t>
            </a:r>
            <a:r>
              <a:rPr lang="es-ES" sz="3600" dirty="0" smtClean="0">
                <a:solidFill>
                  <a:schemeClr val="accent6">
                    <a:lumMod val="50000"/>
                  </a:schemeClr>
                </a:solidFill>
              </a:rPr>
              <a:t>IMÁGENES</a:t>
            </a:r>
            <a:endParaRPr lang="es-ES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 rot="20463988">
            <a:off x="5959212" y="4160024"/>
            <a:ext cx="5361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solidFill>
                  <a:schemeClr val="accent1">
                    <a:lumMod val="75000"/>
                  </a:schemeClr>
                </a:solidFill>
              </a:rPr>
              <a:t>INTELIGENCIA</a:t>
            </a:r>
            <a:r>
              <a:rPr lang="es-ES" sz="3200" dirty="0" smtClean="0"/>
              <a:t> </a:t>
            </a:r>
            <a:r>
              <a:rPr lang="es-ES" sz="3200" dirty="0" smtClean="0">
                <a:solidFill>
                  <a:schemeClr val="accent1">
                    <a:lumMod val="75000"/>
                  </a:schemeClr>
                </a:solidFill>
              </a:rPr>
              <a:t>ARTIFICIAL</a:t>
            </a:r>
            <a:endParaRPr lang="es-E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6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63" y="1618825"/>
            <a:ext cx="57150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3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0" y="0"/>
            <a:ext cx="3936133" cy="4138407"/>
            <a:chOff x="1282412" y="1397205"/>
            <a:chExt cx="3936133" cy="4138407"/>
          </a:xfrm>
        </p:grpSpPr>
        <p:pic>
          <p:nvPicPr>
            <p:cNvPr id="1028" name="Picture 4" descr="https://cloud10.todocoleccion.online/antiguedades/tc/2018/06/09/01/12415886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412" y="1397205"/>
              <a:ext cx="3936133" cy="4138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/>
            <p:cNvSpPr/>
            <p:nvPr/>
          </p:nvSpPr>
          <p:spPr>
            <a:xfrm>
              <a:off x="1394483" y="1406388"/>
              <a:ext cx="180690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590€</a:t>
              </a:r>
              <a:endParaRPr lang="es-ES" sz="5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7342909" y="-1"/>
            <a:ext cx="4849091" cy="6892247"/>
            <a:chOff x="3435721" y="222207"/>
            <a:chExt cx="4410085" cy="6488401"/>
          </a:xfrm>
        </p:grpSpPr>
        <p:pic>
          <p:nvPicPr>
            <p:cNvPr id="1032" name="Picture 8" descr="https://cloud10.todocoleccion.online/arte-escultura/tc/2017/11/27/18/104624235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5721" y="222207"/>
              <a:ext cx="4410085" cy="648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ángulo 11"/>
            <p:cNvSpPr/>
            <p:nvPr/>
          </p:nvSpPr>
          <p:spPr>
            <a:xfrm>
              <a:off x="5073753" y="324906"/>
              <a:ext cx="26180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12000€</a:t>
              </a:r>
              <a:endParaRPr lang="es-ES" sz="5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2334574" y="2924174"/>
            <a:ext cx="5238750" cy="3933826"/>
            <a:chOff x="6062981" y="976105"/>
            <a:chExt cx="5238750" cy="3933826"/>
          </a:xfrm>
        </p:grpSpPr>
        <p:pic>
          <p:nvPicPr>
            <p:cNvPr id="1030" name="Picture 6" descr="https://cloud10.todocoleccion.online/arte-escultura/tc/2013/07/09/38102135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2981" y="976105"/>
              <a:ext cx="5238750" cy="3933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ángulo 7"/>
            <p:cNvSpPr/>
            <p:nvPr/>
          </p:nvSpPr>
          <p:spPr>
            <a:xfrm>
              <a:off x="6987523" y="3986601"/>
              <a:ext cx="22124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1000€</a:t>
              </a:r>
              <a:endParaRPr lang="es-ES" sz="5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034" name="Picture 10" descr="https://cloud10.todocoleccion.online/arte-escultura/tc/2018/06/19/23/125464047_42_3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5867"/>
            <a:ext cx="2641600" cy="352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/>
          <p:cNvSpPr/>
          <p:nvPr/>
        </p:nvSpPr>
        <p:spPr>
          <a:xfrm>
            <a:off x="214567" y="5934670"/>
            <a:ext cx="22124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6500€</a:t>
            </a:r>
            <a:endParaRPr lang="es-ES" sz="5400" b="1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36" name="Picture 12" descr="https://cloud10.todocoleccion.online/arte-religioso/tc/2018/01/02/19/10792268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848" y="-34247"/>
            <a:ext cx="3892629" cy="353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/>
          <p:cNvSpPr/>
          <p:nvPr/>
        </p:nvSpPr>
        <p:spPr>
          <a:xfrm>
            <a:off x="3760378" y="2522792"/>
            <a:ext cx="26180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40000€</a:t>
            </a:r>
            <a:endParaRPr lang="es-ES" sz="5400" b="1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82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gif guepar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515" y="1358478"/>
            <a:ext cx="5421745" cy="305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gif slow tur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1" y="1363251"/>
            <a:ext cx="5421745" cy="304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6015515" y="756430"/>
            <a:ext cx="2115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Tráfico</a:t>
            </a:r>
            <a:r>
              <a:rPr lang="es-ES" dirty="0" smtClean="0"/>
              <a:t> </a:t>
            </a:r>
            <a:r>
              <a:rPr lang="es-ES" sz="2800" dirty="0" smtClean="0"/>
              <a:t>ilegal</a:t>
            </a:r>
            <a:endParaRPr lang="es-ES" sz="2800" dirty="0"/>
          </a:p>
        </p:txBody>
      </p:sp>
      <p:sp>
        <p:nvSpPr>
          <p:cNvPr id="8" name="CuadroTexto 7"/>
          <p:cNvSpPr txBox="1"/>
          <p:nvPr/>
        </p:nvSpPr>
        <p:spPr>
          <a:xfrm>
            <a:off x="164271" y="756430"/>
            <a:ext cx="2115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Detección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67270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040" y="1595074"/>
            <a:ext cx="57150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0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de milanuncio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294" y="-835892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wallapo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917" b="75795" l="4889" r="93556">
                        <a14:foregroundMark x1="30889" y1="70171" x2="30889" y2="70171"/>
                        <a14:foregroundMark x1="18444" y1="70416" x2="18444" y2="70416"/>
                        <a14:foregroundMark x1="78667" y1="67115" x2="78667" y2="67115"/>
                        <a14:foregroundMark x1="88000" y1="66870" x2="88000" y2="66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236" b="21783"/>
          <a:stretch/>
        </p:blipFill>
        <p:spPr bwMode="auto">
          <a:xfrm>
            <a:off x="7606794" y="1079427"/>
            <a:ext cx="2406922" cy="236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75" y="1197428"/>
            <a:ext cx="2125806" cy="212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ado de imagen de internet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576" y="3802620"/>
            <a:ext cx="1636279" cy="163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81" y="2592602"/>
            <a:ext cx="5715000" cy="3228975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2844294" y="2592602"/>
            <a:ext cx="1597077" cy="42373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H="1">
            <a:off x="5866410" y="985652"/>
            <a:ext cx="71252" cy="148441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flipH="1">
            <a:off x="6745184" y="2592602"/>
            <a:ext cx="823016" cy="42373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H="1" flipV="1">
            <a:off x="6875813" y="3669475"/>
            <a:ext cx="2030681" cy="427512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5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310909" y="634671"/>
            <a:ext cx="5709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 la venta </a:t>
            </a:r>
            <a:r>
              <a:rPr lang="es-ES" sz="2800" dirty="0" smtClean="0"/>
              <a:t>estatua de </a:t>
            </a:r>
            <a:r>
              <a:rPr lang="es-ES" sz="2800" b="1" u="sng" dirty="0" smtClean="0">
                <a:solidFill>
                  <a:schemeClr val="accent1">
                    <a:lumMod val="50000"/>
                  </a:schemeClr>
                </a:solidFill>
              </a:rPr>
              <a:t>cuerno</a:t>
            </a:r>
            <a:r>
              <a:rPr lang="es-ES" sz="2800" dirty="0" smtClean="0"/>
              <a:t> </a:t>
            </a:r>
            <a:r>
              <a:rPr lang="es-ES" sz="2800" dirty="0" smtClean="0"/>
              <a:t>de </a:t>
            </a:r>
            <a:r>
              <a:rPr lang="es-ES" sz="2800" b="1" u="sng" dirty="0" smtClean="0">
                <a:solidFill>
                  <a:schemeClr val="accent1">
                    <a:lumMod val="50000"/>
                  </a:schemeClr>
                </a:solidFill>
              </a:rPr>
              <a:t>marfil</a:t>
            </a:r>
            <a:r>
              <a:rPr lang="es-ES" sz="2800" dirty="0" smtClean="0"/>
              <a:t> </a:t>
            </a:r>
            <a:endParaRPr lang="es-ES" sz="2800" dirty="0" smtClean="0"/>
          </a:p>
          <a:p>
            <a:r>
              <a:rPr lang="es-ES" sz="2800" dirty="0" smtClean="0"/>
              <a:t>procedente </a:t>
            </a:r>
            <a:r>
              <a:rPr lang="es-ES" sz="2800" dirty="0" smtClean="0"/>
              <a:t>de </a:t>
            </a:r>
            <a:r>
              <a:rPr lang="es-ES" sz="2800" b="1" u="sng" dirty="0" smtClean="0">
                <a:solidFill>
                  <a:schemeClr val="accent1">
                    <a:lumMod val="50000"/>
                  </a:schemeClr>
                </a:solidFill>
              </a:rPr>
              <a:t>rinoceronte</a:t>
            </a:r>
            <a:r>
              <a:rPr lang="es-ES" sz="2800" b="1" u="sng" dirty="0" smtClean="0"/>
              <a:t> </a:t>
            </a:r>
            <a:r>
              <a:rPr lang="es-ES" sz="2800" b="1" u="sng" dirty="0" smtClean="0">
                <a:solidFill>
                  <a:schemeClr val="accent1">
                    <a:lumMod val="50000"/>
                  </a:schemeClr>
                </a:solidFill>
              </a:rPr>
              <a:t>blanco</a:t>
            </a:r>
            <a:r>
              <a:rPr lang="es-ES" sz="2800" dirty="0" smtClean="0"/>
              <a:t> </a:t>
            </a:r>
            <a:endParaRPr lang="es-ES" sz="2800" dirty="0" smtClean="0"/>
          </a:p>
          <a:p>
            <a:r>
              <a:rPr lang="es-ES" sz="2800" dirty="0" smtClean="0"/>
              <a:t>en </a:t>
            </a:r>
            <a:r>
              <a:rPr lang="es-ES" sz="2800" dirty="0" smtClean="0"/>
              <a:t>perfecto estado... </a:t>
            </a:r>
            <a:endParaRPr lang="es-ES" sz="2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4" y="848426"/>
            <a:ext cx="4483979" cy="4072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9" b="100000" l="0" r="100000">
                        <a14:foregroundMark x1="25800" y1="32109" x2="25800" y2="32109"/>
                        <a14:foregroundMark x1="42400" y1="15495" x2="42400" y2="15495"/>
                        <a14:foregroundMark x1="72200" y1="86102" x2="72200" y2="86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601" y="2348213"/>
            <a:ext cx="2159576" cy="27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8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6418"/>
            <a:ext cx="12292561" cy="819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7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354" y="3600045"/>
            <a:ext cx="5170971" cy="2865840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4" y="344057"/>
            <a:ext cx="2019133" cy="2019133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3655858" y="2179848"/>
            <a:ext cx="2457429" cy="1914563"/>
            <a:chOff x="444570" y="1437982"/>
            <a:chExt cx="2922855" cy="2542310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387" y="1634254"/>
              <a:ext cx="2346038" cy="2346038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70" y="1437982"/>
              <a:ext cx="1517072" cy="1517072"/>
            </a:xfrm>
            <a:prstGeom prst="rect">
              <a:avLst/>
            </a:prstGeom>
          </p:spPr>
        </p:pic>
      </p:grpSp>
      <p:sp>
        <p:nvSpPr>
          <p:cNvPr id="10" name="Flecha derecha 9"/>
          <p:cNvSpPr/>
          <p:nvPr/>
        </p:nvSpPr>
        <p:spPr>
          <a:xfrm rot="1967639">
            <a:off x="2345691" y="1958905"/>
            <a:ext cx="916044" cy="646545"/>
          </a:xfrm>
          <a:prstGeom prst="rightArrow">
            <a:avLst/>
          </a:prstGeom>
          <a:solidFill>
            <a:srgbClr val="426A5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 derecha 10"/>
          <p:cNvSpPr/>
          <p:nvPr/>
        </p:nvSpPr>
        <p:spPr>
          <a:xfrm rot="1967639">
            <a:off x="5888553" y="3771139"/>
            <a:ext cx="822036" cy="646545"/>
          </a:xfrm>
          <a:prstGeom prst="rightArrow">
            <a:avLst/>
          </a:prstGeom>
          <a:solidFill>
            <a:srgbClr val="426A5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46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47702" y="2477763"/>
            <a:ext cx="10396882" cy="1151965"/>
          </a:xfrm>
          <a:ln>
            <a:noFill/>
          </a:ln>
        </p:spPr>
        <p:txBody>
          <a:bodyPr/>
          <a:lstStyle/>
          <a:p>
            <a:r>
              <a:rPr lang="ca-ES" dirty="0" err="1" smtClean="0"/>
              <a:t>Demo</a:t>
            </a:r>
            <a:r>
              <a:rPr lang="ca-ES" dirty="0" smtClean="0"/>
              <a:t> TIME</a:t>
            </a:r>
            <a:endParaRPr lang="ca-ES" dirty="0"/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152" y="1505256"/>
            <a:ext cx="3096980" cy="30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3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Evento principal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8FA751"/>
      </a:accent1>
      <a:accent2>
        <a:srgbClr val="629D7D"/>
      </a:accent2>
      <a:accent3>
        <a:srgbClr val="5A7AAB"/>
      </a:accent3>
      <a:accent4>
        <a:srgbClr val="AA618F"/>
      </a:accent4>
      <a:accent5>
        <a:srgbClr val="BA5445"/>
      </a:accent5>
      <a:accent6>
        <a:srgbClr val="C8A547"/>
      </a:accent6>
      <a:hlink>
        <a:srgbClr val="91BF1A"/>
      </a:hlink>
      <a:folHlink>
        <a:srgbClr val="ADBE82"/>
      </a:folHlink>
    </a:clrScheme>
    <a:fontScheme name="Evento principal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to principal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CF823853-53CC-4249-AEDB-2EA9F718B2D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216</TotalTime>
  <Words>91</Words>
  <Application>Microsoft Office PowerPoint</Application>
  <PresentationFormat>Panorámica</PresentationFormat>
  <Paragraphs>27</Paragraphs>
  <Slides>11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Impact</vt:lpstr>
      <vt:lpstr>Evento principal</vt:lpstr>
      <vt:lpstr>Poach the poachers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 TIME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Hunted Hunters</dc:title>
  <dc:creator>Sergio</dc:creator>
  <cp:lastModifiedBy>Sergio</cp:lastModifiedBy>
  <cp:revision>21</cp:revision>
  <dcterms:created xsi:type="dcterms:W3CDTF">2018-09-16T08:14:10Z</dcterms:created>
  <dcterms:modified xsi:type="dcterms:W3CDTF">2018-09-16T12:00:08Z</dcterms:modified>
</cp:coreProperties>
</file>